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04" r:id="rId1"/>
  </p:sldMasterIdLst>
  <p:notesMasterIdLst>
    <p:notesMasterId r:id="rId18"/>
  </p:notesMasterIdLst>
  <p:sldIdLst>
    <p:sldId id="259" r:id="rId2"/>
    <p:sldId id="261" r:id="rId3"/>
    <p:sldId id="262" r:id="rId4"/>
    <p:sldId id="263" r:id="rId5"/>
    <p:sldId id="257" r:id="rId6"/>
    <p:sldId id="256" r:id="rId7"/>
    <p:sldId id="266" r:id="rId8"/>
    <p:sldId id="265" r:id="rId9"/>
    <p:sldId id="258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CC26C-BD64-9D4A-9ED2-DC6D73B19FD9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F68FB-A933-CE4C-9441-E9E15C3E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290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85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0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3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3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82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689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4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155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179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751E306-7163-4998-B8D2-ABA0A8BB88DE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2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6" r:id="rId2"/>
    <p:sldLayoutId id="2147484307" r:id="rId3"/>
    <p:sldLayoutId id="2147484308" r:id="rId4"/>
    <p:sldLayoutId id="2147484309" r:id="rId5"/>
    <p:sldLayoutId id="2147484310" r:id="rId6"/>
    <p:sldLayoutId id="2147484311" r:id="rId7"/>
    <p:sldLayoutId id="2147484312" r:id="rId8"/>
    <p:sldLayoutId id="2147484313" r:id="rId9"/>
    <p:sldLayoutId id="2147484314" r:id="rId10"/>
    <p:sldLayoutId id="21474843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6D00A4-8732-464C-9AC1-155DBA359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/>
          <a:lstStyle/>
          <a:p>
            <a:r>
              <a:rPr lang="en-US" sz="4800" b="1" dirty="0"/>
              <a:t>Craft Brewery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3DA84B-F8B7-45FD-9BEC-523B86211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1560" y="4653109"/>
            <a:ext cx="7891272" cy="123562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As Prepared By Team Uno Solutions, LLC</a:t>
            </a:r>
          </a:p>
          <a:p>
            <a:pPr lvl="1" algn="l"/>
            <a:r>
              <a:rPr lang="en-US" dirty="0" err="1"/>
              <a:t>Afreen</a:t>
            </a:r>
            <a:r>
              <a:rPr lang="en-US" dirty="0"/>
              <a:t> Siddiqui</a:t>
            </a:r>
          </a:p>
          <a:p>
            <a:pPr lvl="1" algn="l"/>
            <a:r>
              <a:rPr lang="en-US" dirty="0"/>
              <a:t>Anthony </a:t>
            </a:r>
            <a:r>
              <a:rPr lang="en-US" dirty="0" err="1"/>
              <a:t>Egbuniwe</a:t>
            </a:r>
            <a:endParaRPr lang="en-US" dirty="0"/>
          </a:p>
          <a:p>
            <a:pPr lvl="1" algn="l"/>
            <a:r>
              <a:rPr lang="en-US" dirty="0"/>
              <a:t>Bruce </a:t>
            </a:r>
            <a:r>
              <a:rPr lang="en-US" dirty="0" err="1"/>
              <a:t>Kimbark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F62F53A-85BD-4B3E-9890-7C955AD5D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031" y="5585992"/>
            <a:ext cx="5034177" cy="103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6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 smtClean="0">
                <a:latin typeface="+mn-lt"/>
              </a:rPr>
              <a:t>2. Merge </a:t>
            </a:r>
            <a:r>
              <a:rPr lang="en-US" sz="1800" dirty="0">
                <a:latin typeface="+mn-lt"/>
              </a:rPr>
              <a:t>beer data with the breweries data. </a:t>
            </a: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r>
              <a:rPr lang="en-US" sz="1800" dirty="0" smtClean="0">
                <a:latin typeface="+mn-lt"/>
              </a:rPr>
              <a:t>Print </a:t>
            </a:r>
            <a:r>
              <a:rPr lang="en-US" sz="1800" dirty="0">
                <a:latin typeface="+mn-lt"/>
              </a:rPr>
              <a:t>the first 6 observations and the last six observations to check the merged file.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69847" y="2093976"/>
            <a:ext cx="91917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beersnbrew</a:t>
            </a:r>
            <a:r>
              <a:rPr lang="en-US" dirty="0"/>
              <a:t> &lt;- merge(beers, breweries, </a:t>
            </a:r>
            <a:r>
              <a:rPr lang="en-US" dirty="0" err="1"/>
              <a:t>by.x</a:t>
            </a:r>
            <a:r>
              <a:rPr lang="en-US" dirty="0"/>
              <a:t>=c("</a:t>
            </a:r>
            <a:r>
              <a:rPr lang="en-US" dirty="0" err="1"/>
              <a:t>Brewery_id</a:t>
            </a:r>
            <a:r>
              <a:rPr lang="en-US" dirty="0"/>
              <a:t>"), </a:t>
            </a:r>
            <a:r>
              <a:rPr lang="en-US" dirty="0" err="1"/>
              <a:t>by.y</a:t>
            </a:r>
            <a:r>
              <a:rPr lang="en-US" dirty="0"/>
              <a:t> = c("</a:t>
            </a:r>
            <a:r>
              <a:rPr lang="en-US" dirty="0" err="1"/>
              <a:t>Brew_ID</a:t>
            </a:r>
            <a:r>
              <a:rPr lang="en-US" dirty="0"/>
              <a:t>"), all=FALSE)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47" y="2756514"/>
            <a:ext cx="9372375" cy="360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30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3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Report the number of NA's in each column. </a:t>
            </a:r>
            <a:br>
              <a:rPr lang="en-US" sz="1800" dirty="0"/>
            </a:b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8" y="2093976"/>
            <a:ext cx="10058400" cy="26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21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4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Compute the median alcohol content and international bitterness unit for each state. Plot a bar chart to compare. </a:t>
            </a:r>
            <a:r>
              <a:rPr lang="en-US" sz="1800" dirty="0">
                <a:latin typeface="+mn-lt"/>
              </a:rPr>
              <a:t> 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502" y="2093976"/>
            <a:ext cx="3771567" cy="4051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619" y="2094484"/>
            <a:ext cx="377109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274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5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Which state has the maximum alcoholic (ABV) beer? Which state has the most bitter (IBU) beer? </a:t>
            </a:r>
            <a:endParaRPr lang="en-US" sz="1800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maxABV</a:t>
            </a:r>
            <a:r>
              <a:rPr lang="en-US" dirty="0"/>
              <a:t> &lt;- </a:t>
            </a:r>
            <a:r>
              <a:rPr lang="en-US" dirty="0" err="1"/>
              <a:t>beersnbrew</a:t>
            </a:r>
            <a:r>
              <a:rPr lang="en-US" dirty="0"/>
              <a:t>[</a:t>
            </a:r>
            <a:r>
              <a:rPr lang="en-US" dirty="0" err="1"/>
              <a:t>which.max</a:t>
            </a:r>
            <a:r>
              <a:rPr lang="en-US" dirty="0"/>
              <a:t>(</a:t>
            </a:r>
            <a:r>
              <a:rPr lang="en-US" dirty="0" err="1"/>
              <a:t>beersnbrew$ABV</a:t>
            </a:r>
            <a:r>
              <a:rPr lang="en-US" dirty="0"/>
              <a:t>),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"</a:t>
            </a:r>
            <a:r>
              <a:rPr lang="en-US" dirty="0"/>
              <a:t>State with maximum alcoholic (ABV) beer </a:t>
            </a:r>
            <a:r>
              <a:rPr lang="en-US" dirty="0" smtClean="0"/>
              <a:t>” = “CO”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/>
              <a:t>maxIBU</a:t>
            </a:r>
            <a:r>
              <a:rPr lang="en-US" dirty="0"/>
              <a:t> &lt;- </a:t>
            </a:r>
            <a:r>
              <a:rPr lang="en-US" dirty="0" err="1"/>
              <a:t>beersnbrew</a:t>
            </a:r>
            <a:r>
              <a:rPr lang="en-US" dirty="0"/>
              <a:t>[</a:t>
            </a:r>
            <a:r>
              <a:rPr lang="en-US" dirty="0" err="1"/>
              <a:t>which.max</a:t>
            </a:r>
            <a:r>
              <a:rPr lang="en-US" dirty="0"/>
              <a:t>(</a:t>
            </a:r>
            <a:r>
              <a:rPr lang="en-US" dirty="0" err="1"/>
              <a:t>beersnbrew$IBU</a:t>
            </a:r>
            <a:r>
              <a:rPr lang="en-US" dirty="0"/>
              <a:t>),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pPr lvl="2"/>
            <a:r>
              <a:rPr lang="en-US" dirty="0" smtClean="0"/>
              <a:t>"</a:t>
            </a:r>
            <a:r>
              <a:rPr lang="en-US" dirty="0"/>
              <a:t>State with the most bitter (IBU) beer </a:t>
            </a:r>
            <a:r>
              <a:rPr lang="en-US" dirty="0" smtClean="0"/>
              <a:t>” = “OR”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392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6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Summary statistics for the ABV variable. </a:t>
            </a: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5" y="2344554"/>
            <a:ext cx="10058400" cy="223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455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7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Is there an apparent relationship between the bitterness of the beer and its alcoholic content? Draw a scatter plot. </a:t>
            </a: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8903" y="2019302"/>
            <a:ext cx="3771567" cy="4051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6978" y="2120900"/>
            <a:ext cx="56019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beersnbrew</a:t>
            </a:r>
            <a:r>
              <a:rPr lang="en-US" dirty="0"/>
              <a:t>, </a:t>
            </a:r>
            <a:r>
              <a:rPr lang="en-US" dirty="0" err="1"/>
              <a:t>aes</a:t>
            </a:r>
            <a:r>
              <a:rPr lang="en-US" dirty="0"/>
              <a:t>(x=IBU, y=ABV)) +</a:t>
            </a:r>
            <a:r>
              <a:rPr lang="en-US" dirty="0" err="1"/>
              <a:t>geom_point</a:t>
            </a:r>
            <a:r>
              <a:rPr lang="en-US" dirty="0"/>
              <a:t>(shape=18, color="blue")+</a:t>
            </a:r>
            <a:r>
              <a:rPr lang="en-US" dirty="0" err="1"/>
              <a:t>geom_smooth</a:t>
            </a:r>
            <a:r>
              <a:rPr lang="en-US" dirty="0"/>
              <a:t>(method=lm, se=FALSE, </a:t>
            </a:r>
            <a:r>
              <a:rPr lang="en-US" dirty="0" err="1"/>
              <a:t>linetype</a:t>
            </a:r>
            <a:r>
              <a:rPr lang="en-US" dirty="0"/>
              <a:t>="</a:t>
            </a:r>
            <a:r>
              <a:rPr lang="en-US" dirty="0" err="1"/>
              <a:t>dashed",color</a:t>
            </a:r>
            <a:r>
              <a:rPr lang="en-US" dirty="0"/>
              <a:t>="</a:t>
            </a:r>
            <a:r>
              <a:rPr lang="en-US" dirty="0" err="1"/>
              <a:t>darkred</a:t>
            </a:r>
            <a:r>
              <a:rPr lang="en-US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094985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Conclusion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Colorado </a:t>
            </a:r>
            <a:r>
              <a:rPr lang="en-US" dirty="0"/>
              <a:t>has the highest number of breweries among all states followed by California, </a:t>
            </a:r>
            <a:r>
              <a:rPr lang="en-US" dirty="0" smtClean="0"/>
              <a:t>Michigan.</a:t>
            </a:r>
          </a:p>
          <a:p>
            <a:endParaRPr lang="en-US" dirty="0" smtClean="0"/>
          </a:p>
          <a:p>
            <a:r>
              <a:rPr lang="en-US" dirty="0" smtClean="0"/>
              <a:t>Portland </a:t>
            </a:r>
            <a:r>
              <a:rPr lang="en-US" dirty="0"/>
              <a:t>has the highest number of breweries among all major US cities followed by </a:t>
            </a:r>
            <a:r>
              <a:rPr lang="en-US" dirty="0" smtClean="0"/>
              <a:t>Chicago, Seattle.</a:t>
            </a:r>
          </a:p>
          <a:p>
            <a:endParaRPr lang="en-US" dirty="0"/>
          </a:p>
          <a:p>
            <a:r>
              <a:rPr lang="en-US" dirty="0" smtClean="0"/>
              <a:t>IPA </a:t>
            </a:r>
            <a:r>
              <a:rPr lang="en-US" dirty="0"/>
              <a:t>is the most popular beer style in US.</a:t>
            </a:r>
          </a:p>
        </p:txBody>
      </p:sp>
    </p:spTree>
    <p:extLst>
      <p:ext uri="{BB962C8B-B14F-4D97-AF65-F5344CB8AC3E}">
        <p14:creationId xmlns:p14="http://schemas.microsoft.com/office/powerpoint/2010/main" val="194739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6D00A4-8732-464C-9AC1-155DBA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 for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3DA84B-F8B7-45FD-9BEC-523B8621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You are interested in opening a craft brewery in the United States</a:t>
            </a:r>
          </a:p>
          <a:p>
            <a:pPr lvl="1"/>
            <a:r>
              <a:rPr lang="en-US" dirty="0"/>
              <a:t>We have been hired to identify:</a:t>
            </a:r>
          </a:p>
          <a:p>
            <a:pPr lvl="1"/>
            <a:endParaRPr lang="en-US" dirty="0"/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best locations to place a new brewery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Strong market opportunity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Consider existing competition against regional economic strength 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Based upon current craft brewery landscape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best products to offer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r>
              <a:rPr lang="en-US" dirty="0"/>
              <a:t>Most popular products on the market today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r>
              <a:rPr lang="en-US" dirty="0"/>
              <a:t>Opportunity to choose popular choices as a baseline while offering a chance to produce some uncommon options to create a market niche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6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6D00A4-8732-464C-9AC1-155DBA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3DA84B-F8B7-45FD-9BEC-523B8621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This presentation we will touch upon the following topics:</a:t>
            </a:r>
          </a:p>
          <a:p>
            <a:pPr lvl="2"/>
            <a:r>
              <a:rPr lang="en-US" dirty="0"/>
              <a:t>A general overview of the craft beer industry</a:t>
            </a:r>
          </a:p>
          <a:p>
            <a:pPr lvl="2"/>
            <a:r>
              <a:rPr lang="en-US" dirty="0"/>
              <a:t>A brief discussion of our data gathering and analysis</a:t>
            </a:r>
          </a:p>
          <a:p>
            <a:pPr lvl="2"/>
            <a:r>
              <a:rPr lang="en-US" dirty="0"/>
              <a:t>Discussion of best opportunities for a new brewery</a:t>
            </a:r>
          </a:p>
          <a:p>
            <a:pPr lvl="2"/>
            <a:r>
              <a:rPr lang="en-US" dirty="0"/>
              <a:t>An analysis of the craft beer data</a:t>
            </a:r>
          </a:p>
          <a:p>
            <a:pPr lvl="2"/>
            <a:r>
              <a:rPr lang="en-US" dirty="0"/>
              <a:t>Discussion of the beer options available</a:t>
            </a:r>
          </a:p>
          <a:p>
            <a:pPr lvl="2"/>
            <a:r>
              <a:rPr lang="en-US" dirty="0"/>
              <a:t>Conclusion with our recommendations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7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AE3EA2F5-A2F7-4DA8-9AEB-E0729A2F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Craft Beer Industry</a:t>
            </a:r>
          </a:p>
        </p:txBody>
      </p:sp>
    </p:spTree>
    <p:extLst>
      <p:ext uri="{BB962C8B-B14F-4D97-AF65-F5344CB8AC3E}">
        <p14:creationId xmlns:p14="http://schemas.microsoft.com/office/powerpoint/2010/main" val="281364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1C27861-F7A6-4434-814B-85F18ECE0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50" t="25467" r="19784" b="26829"/>
          <a:stretch/>
        </p:blipFill>
        <p:spPr>
          <a:xfrm>
            <a:off x="0" y="699180"/>
            <a:ext cx="8324645" cy="518531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="" xmlns:a16="http://schemas.microsoft.com/office/drawing/2014/main" id="{111D5E8F-C338-43C4-8C39-AD240F6E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Craft Beer Industry is Still Growing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3429476E-56FA-4C99-9E2A-2A218F78D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explosive growth the past few years, growth has slowed.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there is still opportunity for a smart brewer.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breweries make up approximately 71% of the craft beer industry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Microbreweries are gaining 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Brewery: A brewery that produces over 15,000 barrels and produces beer in a traditional or non-mechanized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regional brewery is the goal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F7EFF8A-277F-49D3-8D3E-BE4D8FCCD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448" y="5715000"/>
            <a:ext cx="2310050" cy="27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4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B9AA4B0-28BC-4F7B-AB51-2EFBD9461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58" t="17561" r="20190" b="22439"/>
          <a:stretch/>
        </p:blipFill>
        <p:spPr>
          <a:xfrm>
            <a:off x="0" y="63405"/>
            <a:ext cx="8287603" cy="6605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3C56E2-5CA0-463D-8E07-8F447F99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Craft Beer Industry is Gaining Larger Market Share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52BDECBA-C6C9-4569-82B4-0F7F5622F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While overall beer production is stagnant, craft beer grew 2016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12.3% of volume sold was craft. An increase of 6.2%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21.8% of the dollar sales was craft. An increase of 10%.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average craft beer six pack sells for $25-$36. Far higher than the typical price for a national brewer’s products.</a:t>
            </a:r>
          </a:p>
        </p:txBody>
      </p:sp>
    </p:spTree>
    <p:extLst>
      <p:ext uri="{BB962C8B-B14F-4D97-AF65-F5344CB8AC3E}">
        <p14:creationId xmlns:p14="http://schemas.microsoft.com/office/powerpoint/2010/main" val="904869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AE3EA2F5-A2F7-4DA8-9AEB-E0729A2F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Craft Beer Industry</a:t>
            </a:r>
          </a:p>
        </p:txBody>
      </p:sp>
    </p:spTree>
    <p:extLst>
      <p:ext uri="{BB962C8B-B14F-4D97-AF65-F5344CB8AC3E}">
        <p14:creationId xmlns:p14="http://schemas.microsoft.com/office/powerpoint/2010/main" val="2543460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2ACDDB-5455-4D18-ACBE-DB34E844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looking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7F1943F-0141-49D3-AA5E-843CC66C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be in the Regional Brewery Space</a:t>
            </a:r>
          </a:p>
          <a:p>
            <a:pPr lvl="1"/>
            <a:r>
              <a:rPr lang="en-US" dirty="0"/>
              <a:t>Still growing, with significant opportunity</a:t>
            </a:r>
          </a:p>
          <a:p>
            <a:r>
              <a:rPr lang="en-US" dirty="0"/>
              <a:t>Craft Selections that mimic other successful breweries</a:t>
            </a:r>
          </a:p>
        </p:txBody>
      </p:sp>
    </p:spTree>
    <p:extLst>
      <p:ext uri="{BB962C8B-B14F-4D97-AF65-F5344CB8AC3E}">
        <p14:creationId xmlns:p14="http://schemas.microsoft.com/office/powerpoint/2010/main" val="232691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BA73BD11-00F8-4A92-BBBD-30A7BE32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705" y="1140293"/>
            <a:ext cx="7619645" cy="5174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1E15124-3B53-4F87-ABBB-6721B8917729}"/>
              </a:ext>
            </a:extLst>
          </p:cNvPr>
          <p:cNvSpPr txBox="1"/>
          <p:nvPr/>
        </p:nvSpPr>
        <p:spPr>
          <a:xfrm>
            <a:off x="9277350" y="4498328"/>
            <a:ext cx="2084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1-5</a:t>
            </a:r>
          </a:p>
          <a:p>
            <a:r>
              <a:rPr lang="en-US" sz="1400" dirty="0"/>
              <a:t>6-15</a:t>
            </a:r>
          </a:p>
          <a:p>
            <a:r>
              <a:rPr lang="en-US" sz="1400" dirty="0"/>
              <a:t>16-25</a:t>
            </a:r>
          </a:p>
          <a:p>
            <a:r>
              <a:rPr lang="en-US" sz="1400" dirty="0"/>
              <a:t>26+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30A1E50-B763-4269-8893-7C4BB34BEE10}"/>
              </a:ext>
            </a:extLst>
          </p:cNvPr>
          <p:cNvSpPr/>
          <p:nvPr/>
        </p:nvSpPr>
        <p:spPr>
          <a:xfrm>
            <a:off x="3672163" y="453509"/>
            <a:ext cx="359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Craft Breweries Per State</a:t>
            </a:r>
          </a:p>
        </p:txBody>
      </p:sp>
    </p:spTree>
    <p:extLst>
      <p:ext uri="{BB962C8B-B14F-4D97-AF65-F5344CB8AC3E}">
        <p14:creationId xmlns:p14="http://schemas.microsoft.com/office/powerpoint/2010/main" val="13057213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Wood Type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384</TotalTime>
  <Words>563</Words>
  <Application>Microsoft Macintosh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Georgia</vt:lpstr>
      <vt:lpstr>Trebuchet MS</vt:lpstr>
      <vt:lpstr>Wingdings</vt:lpstr>
      <vt:lpstr>Arial</vt:lpstr>
      <vt:lpstr>Wood Type</vt:lpstr>
      <vt:lpstr>Craft Brewery Presentation</vt:lpstr>
      <vt:lpstr>Goals for this Presentation</vt:lpstr>
      <vt:lpstr>Overview</vt:lpstr>
      <vt:lpstr>Craft Beer Industry</vt:lpstr>
      <vt:lpstr>The Craft Beer Industry is Still Growing</vt:lpstr>
      <vt:lpstr>The Craft Beer Industry is Gaining Larger Market Share</vt:lpstr>
      <vt:lpstr>Craft Beer Industry</vt:lpstr>
      <vt:lpstr>What we are looking for</vt:lpstr>
      <vt:lpstr>PowerPoint Presentation</vt:lpstr>
      <vt:lpstr>2. Merge beer data with the breweries data.  Print the first 6 observations and the last six observations to check the merged file.  </vt:lpstr>
      <vt:lpstr>3. Report the number of NA's in each column.    </vt:lpstr>
      <vt:lpstr>4. Compute the median alcohol content and international bitterness unit for each state. Plot a bar chart to compare.  </vt:lpstr>
      <vt:lpstr>5. Which state has the maximum alcoholic (ABV) beer? Which state has the most bitter (IBU) beer? </vt:lpstr>
      <vt:lpstr>6. Summary statistics for the ABV variable.   </vt:lpstr>
      <vt:lpstr>7. Is there an apparent relationship between the bitterness of the beer and its alcoholic content? Draw a scatter plot.   </vt:lpstr>
      <vt:lpstr>Conclusion 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Bruce</dc:creator>
  <cp:lastModifiedBy>Afreen Siddiqui</cp:lastModifiedBy>
  <cp:revision>32</cp:revision>
  <dcterms:created xsi:type="dcterms:W3CDTF">2018-02-15T02:54:40Z</dcterms:created>
  <dcterms:modified xsi:type="dcterms:W3CDTF">2018-02-21T03:19:24Z</dcterms:modified>
</cp:coreProperties>
</file>

<file path=docProps/thumbnail.jpeg>
</file>